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Source Code Pro"/>
      <p:regular r:id="rId15"/>
      <p:bold r:id="rId16"/>
      <p:italic r:id="rId17"/>
      <p:boldItalic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regular.fntdata"/><Relationship Id="rId14" Type="http://schemas.openxmlformats.org/officeDocument/2006/relationships/slide" Target="slides/slide9.xml"/><Relationship Id="rId17" Type="http://schemas.openxmlformats.org/officeDocument/2006/relationships/font" Target="fonts/SourceCodePro-italic.fntdata"/><Relationship Id="rId16" Type="http://schemas.openxmlformats.org/officeDocument/2006/relationships/font" Target="fonts/SourceCodePr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SourceCodePr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706270f0d1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706270f0d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c6f80d1f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c6f80d1f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706270f0d1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706270f0d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2.png"/><Relationship Id="rId6" Type="http://schemas.openxmlformats.org/officeDocument/2006/relationships/image" Target="../media/image5.png"/><Relationship Id="rId7" Type="http://schemas.openxmlformats.org/officeDocument/2006/relationships/image" Target="../media/image1.png"/><Relationship Id="rId8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430800" y="3380275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FFFFFF"/>
                </a:solidFill>
              </a:rPr>
              <a:t>Nombres: </a:t>
            </a:r>
            <a:endParaRPr sz="30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Maor Roizman………………………………………………………………………………………….100%         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Angelica Sánchez</a:t>
            </a:r>
            <a:r>
              <a:rPr lang="es" sz="2400"/>
              <a:t>…………………………………………………………………………………….100%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Jerónimo</a:t>
            </a:r>
            <a:r>
              <a:rPr lang="es" sz="2400"/>
              <a:t> Harmsen</a:t>
            </a:r>
            <a:r>
              <a:rPr lang="es" sz="2400"/>
              <a:t>…………………………………………………………………………………..100%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Carlos Ezeta</a:t>
            </a:r>
            <a:r>
              <a:rPr lang="es" sz="2400"/>
              <a:t>……………………………………………………………………………………………..100%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63" name="Google Shape;63;p13"/>
          <p:cNvSpPr txBox="1"/>
          <p:nvPr/>
        </p:nvSpPr>
        <p:spPr>
          <a:xfrm>
            <a:off x="430800" y="820325"/>
            <a:ext cx="82824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54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Desarrollo en base a plataformas - Proyecto web</a:t>
            </a:r>
            <a:endParaRPr sz="54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TravelOrg</a:t>
            </a:r>
            <a:endParaRPr sz="6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“Ofreciendo Experiencias”</a:t>
            </a:r>
            <a:endParaRPr sz="18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Objetivos</a:t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4794150" y="4171050"/>
            <a:ext cx="1692900" cy="644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4572000" y="1120050"/>
            <a:ext cx="43719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-Crear una aplicación web que 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agilice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el 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estrés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para viajeros </a:t>
            </a:r>
            <a:endParaRPr b="1" sz="16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-Implementar comunicación  stateless tanto como stateful</a:t>
            </a:r>
            <a:endParaRPr b="1" sz="16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-Utilizar la memoria 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Caché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para guardar la pagina y solo se cargue la primera vez</a:t>
            </a:r>
            <a:endParaRPr b="1" sz="16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-Uniform interface permite al 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cliente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utilizar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recursos de la 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página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por adelantado </a:t>
            </a:r>
            <a:endParaRPr b="1" sz="16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-Layered 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system se usará para validar usuarios</a:t>
            </a:r>
            <a:endParaRPr b="1" sz="16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-Usar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b="1" lang="es" sz="16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code on demand para reducir la carga en el client</a:t>
            </a:r>
            <a:endParaRPr b="1" sz="16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8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430800" y="1328225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PÁGINAS</a:t>
            </a:r>
            <a:r>
              <a:rPr lang="es"/>
              <a:t> WEB EXISTENTES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625" y="397063"/>
            <a:ext cx="2610675" cy="8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5475" y="1699711"/>
            <a:ext cx="3324899" cy="221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40387" y="280425"/>
            <a:ext cx="1688250" cy="1169275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/>
          <p:nvPr/>
        </p:nvSpPr>
        <p:spPr>
          <a:xfrm>
            <a:off x="424300" y="3758475"/>
            <a:ext cx="8204400" cy="12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Source Code Pro"/>
                <a:ea typeface="Source Code Pro"/>
                <a:cs typeface="Source Code Pro"/>
                <a:sym typeface="Source Code Pro"/>
              </a:rPr>
              <a:t>-Cumplen funciones similares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Source Code Pro"/>
                <a:ea typeface="Source Code Pro"/>
                <a:cs typeface="Source Code Pro"/>
                <a:sym typeface="Source Code Pro"/>
              </a:rPr>
              <a:t>-No cuentan con itinerarios de viaje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Source Code Pro"/>
                <a:ea typeface="Source Code Pro"/>
                <a:cs typeface="Source Code Pro"/>
                <a:sym typeface="Source Code Pro"/>
              </a:rPr>
              <a:t>-Buscamos </a:t>
            </a:r>
            <a:r>
              <a:rPr lang="es" sz="2400">
                <a:latin typeface="Source Code Pro"/>
                <a:ea typeface="Source Code Pro"/>
                <a:cs typeface="Source Code Pro"/>
                <a:sym typeface="Source Code Pro"/>
              </a:rPr>
              <a:t>inspiración</a:t>
            </a:r>
            <a:r>
              <a:rPr lang="es" sz="2400">
                <a:latin typeface="Source Code Pro"/>
                <a:ea typeface="Source Code Pro"/>
                <a:cs typeface="Source Code Pro"/>
                <a:sym typeface="Source Code Pro"/>
              </a:rPr>
              <a:t> en estas</a:t>
            </a:r>
            <a:endParaRPr sz="2400"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pic>
        <p:nvPicPr>
          <p:cNvPr id="80" name="Google Shape;80;p15"/>
          <p:cNvPicPr preferRelativeResize="0"/>
          <p:nvPr/>
        </p:nvPicPr>
        <p:blipFill rotWithShape="1">
          <a:blip r:embed="rId6">
            <a:alphaModFix/>
          </a:blip>
          <a:srcRect b="7920" l="2450" r="-2450" t="-7920"/>
          <a:stretch/>
        </p:blipFill>
        <p:spPr>
          <a:xfrm>
            <a:off x="177624" y="2247625"/>
            <a:ext cx="2811675" cy="86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7">
            <a:alphaModFix/>
          </a:blip>
          <a:srcRect b="32319" l="0" r="0" t="32019"/>
          <a:stretch/>
        </p:blipFill>
        <p:spPr>
          <a:xfrm>
            <a:off x="3654163" y="326413"/>
            <a:ext cx="2667000" cy="951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606550" y="2499913"/>
            <a:ext cx="2355877" cy="61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/>
          <p:nvPr/>
        </p:nvSpPr>
        <p:spPr>
          <a:xfrm>
            <a:off x="-36525" y="-36000"/>
            <a:ext cx="9284100" cy="13710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OBJETIVOS - Travel.org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-Liberar los viajes del estrés relacionado a la organización.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-Ofrecer al usuario diferentes experiencias para elegir en su destino de viaje.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-La página será intuitiva y orientada al “user experience”. 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-Usaremos contenido visual y llamativo para generar interés en los usuarios.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-Los viajes quedarán grabados en el “itinerario” de cada usuario.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-Los usuarios </a:t>
            </a:r>
            <a:r>
              <a:rPr lang="es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tendrán</a:t>
            </a:r>
            <a:r>
              <a:rPr lang="es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ofertas similares a sus viajes anteriores.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" name="Google Shape;94;p17"/>
          <p:cNvCxnSpPr/>
          <p:nvPr/>
        </p:nvCxnSpPr>
        <p:spPr>
          <a:xfrm>
            <a:off x="3750575" y="1240563"/>
            <a:ext cx="5486700" cy="3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5" name="Google Shape;95;p17"/>
          <p:cNvSpPr/>
          <p:nvPr/>
        </p:nvSpPr>
        <p:spPr>
          <a:xfrm>
            <a:off x="7223275" y="1009150"/>
            <a:ext cx="1803300" cy="441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6" name="Google Shape;96;p17"/>
          <p:cNvCxnSpPr/>
          <p:nvPr/>
        </p:nvCxnSpPr>
        <p:spPr>
          <a:xfrm>
            <a:off x="-51600" y="3937500"/>
            <a:ext cx="9271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7" name="Google Shape;97;p17"/>
          <p:cNvSpPr txBox="1"/>
          <p:nvPr>
            <p:ph type="title"/>
          </p:nvPr>
        </p:nvSpPr>
        <p:spPr>
          <a:xfrm>
            <a:off x="0" y="15015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Estructura </a:t>
            </a:r>
            <a:endParaRPr/>
          </a:p>
        </p:txBody>
      </p:sp>
      <p:sp>
        <p:nvSpPr>
          <p:cNvPr id="98" name="Google Shape;98;p17"/>
          <p:cNvSpPr/>
          <p:nvPr/>
        </p:nvSpPr>
        <p:spPr>
          <a:xfrm>
            <a:off x="497251" y="327264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7"/>
          <p:cNvSpPr txBox="1"/>
          <p:nvPr/>
        </p:nvSpPr>
        <p:spPr>
          <a:xfrm>
            <a:off x="497250" y="3633625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Log-in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4914300" y="2748500"/>
            <a:ext cx="2253000" cy="2240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 txBox="1"/>
          <p:nvPr/>
        </p:nvSpPr>
        <p:spPr>
          <a:xfrm>
            <a:off x="4914300" y="3488650"/>
            <a:ext cx="22530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Crear Itinerario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2" name="Google Shape;102;p17"/>
          <p:cNvSpPr/>
          <p:nvPr/>
        </p:nvSpPr>
        <p:spPr>
          <a:xfrm>
            <a:off x="2688976" y="31155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 txBox="1"/>
          <p:nvPr/>
        </p:nvSpPr>
        <p:spPr>
          <a:xfrm>
            <a:off x="2689175" y="35648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Elegir fechas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4" name="Google Shape;104;p17"/>
          <p:cNvSpPr/>
          <p:nvPr/>
        </p:nvSpPr>
        <p:spPr>
          <a:xfrm>
            <a:off x="7794104" y="3431511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 txBox="1"/>
          <p:nvPr/>
        </p:nvSpPr>
        <p:spPr>
          <a:xfrm>
            <a:off x="7794450" y="3633625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Viajar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6" name="Google Shape;106;p17"/>
          <p:cNvSpPr/>
          <p:nvPr/>
        </p:nvSpPr>
        <p:spPr>
          <a:xfrm>
            <a:off x="3750577" y="571275"/>
            <a:ext cx="1329900" cy="1269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7"/>
          <p:cNvSpPr txBox="1"/>
          <p:nvPr/>
        </p:nvSpPr>
        <p:spPr>
          <a:xfrm>
            <a:off x="3750563" y="1061458"/>
            <a:ext cx="1329900" cy="34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Client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8" name="Google Shape;108;p17"/>
          <p:cNvSpPr/>
          <p:nvPr/>
        </p:nvSpPr>
        <p:spPr>
          <a:xfrm>
            <a:off x="5384706" y="391425"/>
            <a:ext cx="1637700" cy="1628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7"/>
          <p:cNvSpPr txBox="1"/>
          <p:nvPr/>
        </p:nvSpPr>
        <p:spPr>
          <a:xfrm>
            <a:off x="5412300" y="978729"/>
            <a:ext cx="1637700" cy="44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Server</a:t>
            </a:r>
            <a:endParaRPr sz="24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7287700" y="1040925"/>
            <a:ext cx="18033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Persistencia</a:t>
            </a:r>
            <a:endParaRPr sz="17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0" y="975350"/>
            <a:ext cx="3735900" cy="22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-La comunicación con el servido se inicializa al momento de acceder al domain.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-La capa de persistencia almacena los datos indispensables de cada usuario.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Source Code Pro"/>
                <a:ea typeface="Source Code Pro"/>
                <a:cs typeface="Source Code Pro"/>
                <a:sym typeface="Source Code Pro"/>
              </a:rPr>
              <a:t>-Usamos Stateless y Stateful ‘communication’ entre el cliente y el servidor en los escenarios adecuados.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/>
          <p:nvPr/>
        </p:nvSpPr>
        <p:spPr>
          <a:xfrm>
            <a:off x="-36525" y="-36000"/>
            <a:ext cx="9284100" cy="137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8"/>
          <p:cNvSpPr txBox="1"/>
          <p:nvPr>
            <p:ph type="title"/>
          </p:nvPr>
        </p:nvSpPr>
        <p:spPr>
          <a:xfrm>
            <a:off x="311700" y="521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TRAVEL.org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descr="Ordenador portátil Chromebook abierto"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29925" y="1685538"/>
            <a:ext cx="3073800" cy="177243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jemplo de trama de una aplicación de escritorio" id="119" name="Google Shape;119;p18"/>
          <p:cNvPicPr preferRelativeResize="0"/>
          <p:nvPr/>
        </p:nvPicPr>
        <p:blipFill rotWithShape="1">
          <a:blip r:embed="rId4">
            <a:alphaModFix/>
          </a:blip>
          <a:srcRect b="24800" l="0" r="0" t="0"/>
          <a:stretch/>
        </p:blipFill>
        <p:spPr>
          <a:xfrm>
            <a:off x="3603007" y="1838461"/>
            <a:ext cx="2276803" cy="1248588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8"/>
          <p:cNvSpPr txBox="1"/>
          <p:nvPr/>
        </p:nvSpPr>
        <p:spPr>
          <a:xfrm>
            <a:off x="311700" y="1535379"/>
            <a:ext cx="2808000" cy="29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Características:</a:t>
            </a:r>
            <a:endParaRPr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-Recuperar contraseñas para los usuarios registrados. </a:t>
            </a:r>
            <a:endParaRPr sz="12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-Creación y almacenamiento de un itinerario personalizado</a:t>
            </a:r>
            <a:endParaRPr sz="12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-Página de inicio céntrica e intuitiva.</a:t>
            </a:r>
            <a:endParaRPr sz="12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-Diversas pestañas para acceder a cada funcionalidad.</a:t>
            </a:r>
            <a:endParaRPr sz="12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3275350" y="3582075"/>
            <a:ext cx="30738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accent3"/>
                </a:solidFill>
              </a:rPr>
              <a:t>Travel.org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6749976" y="2154163"/>
            <a:ext cx="2742600" cy="40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chemeClr val="accent3"/>
                </a:solidFill>
              </a:rPr>
              <a:t>Itinerario de viajes</a:t>
            </a:r>
            <a:endParaRPr b="1" sz="2100">
              <a:solidFill>
                <a:schemeClr val="accent3"/>
              </a:solidFill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3275350" y="3932625"/>
            <a:ext cx="3073800" cy="6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-Nuestra versión de una plataforma web con la finalidad de liberar los viajes de estrés y preocupación.  </a:t>
            </a:r>
            <a:endParaRPr sz="12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6708000" y="2517900"/>
            <a:ext cx="2383800" cy="7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2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-Ninguna página cuenta con un itinerario personalizado, nosotros creamos uno con el fin de agilizar la carga de organización en todo tipos de viajes.  </a:t>
            </a:r>
            <a:endParaRPr sz="12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Funcionalidad</a:t>
            </a:r>
            <a:endParaRPr/>
          </a:p>
        </p:txBody>
      </p:sp>
      <p:sp>
        <p:nvSpPr>
          <p:cNvPr id="130" name="Google Shape;130;p19"/>
          <p:cNvSpPr txBox="1"/>
          <p:nvPr/>
        </p:nvSpPr>
        <p:spPr>
          <a:xfrm>
            <a:off x="4939500" y="724200"/>
            <a:ext cx="37218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-Servicio personalizado de organización de itinerarios para viajes.</a:t>
            </a:r>
            <a:endParaRPr sz="15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</a:t>
            </a:r>
            <a:r>
              <a:rPr lang="es" sz="15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 guardarán las preferencias de cada usuario para recomendaciones en el futuro.</a:t>
            </a:r>
            <a:endParaRPr sz="15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-Se autentifica cada usuario con la base de datos para la seguridad de este</a:t>
            </a:r>
            <a:endParaRPr sz="15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-El usuario puede implementar su propio </a:t>
            </a:r>
            <a:r>
              <a:rPr lang="es" sz="15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itinerario</a:t>
            </a:r>
            <a:r>
              <a:rPr lang="es" sz="1500">
                <a:solidFill>
                  <a:srgbClr val="42424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de viajes personalizado </a:t>
            </a:r>
            <a:endParaRPr sz="15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42424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513175" y="196575"/>
            <a:ext cx="8089800" cy="27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Conclusiones y aprendizaje</a:t>
            </a:r>
            <a:r>
              <a:rPr lang="es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0"/>
          <p:cNvSpPr txBox="1"/>
          <p:nvPr/>
        </p:nvSpPr>
        <p:spPr>
          <a:xfrm>
            <a:off x="515950" y="1249025"/>
            <a:ext cx="8089800" cy="3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-Logramos establecer comunicación stateless y stateful entre el cliente y el servidor.</a:t>
            </a:r>
            <a:endParaRPr sz="18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-Implementamos una aplicación web que almacena caché</a:t>
            </a:r>
            <a:endParaRPr sz="18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-Usamos code-on-demand para que el usuario solo cargue las funcionalidades deseadas y se aligere la carga de este.</a:t>
            </a:r>
            <a:endParaRPr sz="18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-Los servicios de la </a:t>
            </a: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página</a:t>
            </a: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se manejan independientemente mediante uniform interface. </a:t>
            </a:r>
            <a:endParaRPr sz="18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-Aprendimos a </a:t>
            </a: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enfocar</a:t>
            </a: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nuestra </a:t>
            </a: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página</a:t>
            </a: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a la experiencia del usuario, mediante </a:t>
            </a: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imágenes</a:t>
            </a: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y funcionalidades intuitivas</a:t>
            </a:r>
            <a:endParaRPr sz="18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-Comprendimos la importancia de tener un front end y un back end consistente</a:t>
            </a:r>
            <a:endParaRPr sz="1800"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2633025" y="1663300"/>
            <a:ext cx="5678100" cy="273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/>
              <a:t>Preguntas</a:t>
            </a:r>
            <a:endParaRPr sz="6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